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Open Sans" panose="020B0606030504020204" pitchFamily="34" charset="0"/>
      <p:regular r:id="rId12"/>
    </p:embeddedFont>
    <p:embeddedFont>
      <p:font typeface="Open Sans Bold" panose="020B0604020202020204" charset="0"/>
      <p:regular r:id="rId13"/>
    </p:embeddedFont>
    <p:embeddedFont>
      <p:font typeface="TT Octosquares Compressed"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5" d="100"/>
          <a:sy n="45" d="100"/>
        </p:scale>
        <p:origin x="960"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3.svg>
</file>

<file path=ppt/media/image4.png>
</file>

<file path=ppt/media/image5.svg>
</file>

<file path=ppt/media/image6.png>
</file>

<file path=ppt/media/image7.svg>
</file>

<file path=ppt/media/image8.jpe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3.svg"/><Relationship Id="rId9" Type="http://schemas.openxmlformats.org/officeDocument/2006/relationships/hyperlink" Target="http://comm-ai.onrender.com"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7.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8.jpeg"/><Relationship Id="rId4" Type="http://schemas.openxmlformats.org/officeDocument/2006/relationships/image" Target="../media/image3.svg"/><Relationship Id="rId9" Type="http://schemas.openxmlformats.org/officeDocument/2006/relationships/image" Target="../media/image5.sv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7.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9.jpeg"/><Relationship Id="rId4" Type="http://schemas.openxmlformats.org/officeDocument/2006/relationships/image" Target="../media/image3.svg"/><Relationship Id="rId9" Type="http://schemas.openxmlformats.org/officeDocument/2006/relationships/image" Target="../media/image5.svg"/></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10" Type="http://schemas.openxmlformats.org/officeDocument/2006/relationships/image" Target="../media/image5.svg"/><Relationship Id="rId4" Type="http://schemas.openxmlformats.org/officeDocument/2006/relationships/image" Target="../media/image3.svg"/><Relationship Id="rId9"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jpeg"/><Relationship Id="rId10" Type="http://schemas.openxmlformats.org/officeDocument/2006/relationships/image" Target="../media/image5.svg"/><Relationship Id="rId4" Type="http://schemas.openxmlformats.org/officeDocument/2006/relationships/image" Target="../media/image3.svg"/><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3.svg"/><Relationship Id="rId9" Type="http://schemas.openxmlformats.org/officeDocument/2006/relationships/image" Target="../media/image14.jpeg"/></Relationships>
</file>

<file path=ppt/slides/_rels/slide7.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svg"/><Relationship Id="rId11" Type="http://schemas.openxmlformats.org/officeDocument/2006/relationships/image" Target="../media/image15.jpeg"/><Relationship Id="rId5" Type="http://schemas.openxmlformats.org/officeDocument/2006/relationships/image" Target="../media/image2.png"/><Relationship Id="rId10" Type="http://schemas.openxmlformats.org/officeDocument/2006/relationships/image" Target="../media/image5.svg"/><Relationship Id="rId4" Type="http://schemas.openxmlformats.org/officeDocument/2006/relationships/image" Target="../media/image1.png"/><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svg"/><Relationship Id="rId11" Type="http://schemas.openxmlformats.org/officeDocument/2006/relationships/image" Target="../media/image16.jpeg"/><Relationship Id="rId5" Type="http://schemas.openxmlformats.org/officeDocument/2006/relationships/image" Target="../media/image2.png"/><Relationship Id="rId10" Type="http://schemas.openxmlformats.org/officeDocument/2006/relationships/image" Target="../media/image5.svg"/><Relationship Id="rId4" Type="http://schemas.openxmlformats.org/officeDocument/2006/relationships/image" Target="../media/image1.png"/><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19.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jpeg"/><Relationship Id="rId11" Type="http://schemas.openxmlformats.org/officeDocument/2006/relationships/image" Target="../media/image5.svg"/><Relationship Id="rId5" Type="http://schemas.openxmlformats.org/officeDocument/2006/relationships/image" Target="../media/image17.jpeg"/><Relationship Id="rId10" Type="http://schemas.openxmlformats.org/officeDocument/2006/relationships/image" Target="../media/image4.png"/><Relationship Id="rId4" Type="http://schemas.openxmlformats.org/officeDocument/2006/relationships/image" Target="../media/image3.svg"/><Relationship Id="rId9"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5" name="Group 5"/>
          <p:cNvGrpSpPr/>
          <p:nvPr/>
        </p:nvGrpSpPr>
        <p:grpSpPr>
          <a:xfrm rot="-5400000">
            <a:off x="17631481" y="8597471"/>
            <a:ext cx="924223" cy="397435"/>
            <a:chOff x="0" y="0"/>
            <a:chExt cx="1347239" cy="579341"/>
          </a:xfrm>
        </p:grpSpPr>
        <p:sp>
          <p:nvSpPr>
            <p:cNvPr id="6" name="Freeform 6"/>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7" name="TextBox 7"/>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2843386"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9" name="TextBox 9"/>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0" name="TextBox 10"/>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1" name="TextBox 11"/>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2" name="TextBox 12"/>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3" name="TextBox 13"/>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
        <p:nvSpPr>
          <p:cNvPr id="14" name="TextBox 14"/>
          <p:cNvSpPr txBox="1"/>
          <p:nvPr/>
        </p:nvSpPr>
        <p:spPr>
          <a:xfrm>
            <a:off x="4061681" y="3427420"/>
            <a:ext cx="10164638" cy="3089545"/>
          </a:xfrm>
          <a:prstGeom prst="rect">
            <a:avLst/>
          </a:prstGeom>
        </p:spPr>
        <p:txBody>
          <a:bodyPr lIns="0" tIns="0" rIns="0" bIns="0" rtlCol="0" anchor="t">
            <a:spAutoFit/>
          </a:bodyPr>
          <a:lstStyle/>
          <a:p>
            <a:pPr algn="ctr">
              <a:lnSpc>
                <a:spcPts val="25296"/>
              </a:lnSpc>
              <a:spcBef>
                <a:spcPct val="0"/>
              </a:spcBef>
            </a:pPr>
            <a:r>
              <a:rPr lang="en-US" sz="18068">
                <a:solidFill>
                  <a:srgbClr val="FFFFFF"/>
                </a:solidFill>
                <a:latin typeface="TT Octosquares Compressed"/>
                <a:ea typeface="TT Octosquares Compressed"/>
                <a:cs typeface="TT Octosquares Compressed"/>
                <a:sym typeface="TT Octosquares Compressed"/>
              </a:rPr>
              <a:t>COMM AI</a:t>
            </a:r>
          </a:p>
        </p:txBody>
      </p:sp>
      <p:sp>
        <p:nvSpPr>
          <p:cNvPr id="15" name="Freeform 15"/>
          <p:cNvSpPr/>
          <p:nvPr/>
        </p:nvSpPr>
        <p:spPr>
          <a:xfrm>
            <a:off x="2105520"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6" name="Freeform 16"/>
          <p:cNvSpPr/>
          <p:nvPr/>
        </p:nvSpPr>
        <p:spPr>
          <a:xfrm>
            <a:off x="1390081"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7" name="Freeform 17"/>
          <p:cNvSpPr/>
          <p:nvPr/>
        </p:nvSpPr>
        <p:spPr>
          <a:xfrm rot="-10800000">
            <a:off x="14226319"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8" name="Freeform 18"/>
          <p:cNvSpPr/>
          <p:nvPr/>
        </p:nvSpPr>
        <p:spPr>
          <a:xfrm rot="-10800000">
            <a:off x="15323726"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9" name="Freeform 19"/>
          <p:cNvSpPr/>
          <p:nvPr/>
        </p:nvSpPr>
        <p:spPr>
          <a:xfrm rot="-10800000">
            <a:off x="16268205"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2843386"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9" name="TextBox 9"/>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0" name="TextBox 10"/>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1" name="TextBox 11"/>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2" name="TextBox 12"/>
          <p:cNvSpPr txBox="1"/>
          <p:nvPr/>
        </p:nvSpPr>
        <p:spPr>
          <a:xfrm>
            <a:off x="4061681" y="3220694"/>
            <a:ext cx="10164638" cy="3464612"/>
          </a:xfrm>
          <a:prstGeom prst="rect">
            <a:avLst/>
          </a:prstGeom>
        </p:spPr>
        <p:txBody>
          <a:bodyPr lIns="0" tIns="0" rIns="0" bIns="0" rtlCol="0" anchor="t">
            <a:spAutoFit/>
          </a:bodyPr>
          <a:lstStyle/>
          <a:p>
            <a:pPr algn="ctr">
              <a:lnSpc>
                <a:spcPts val="28402"/>
              </a:lnSpc>
              <a:spcBef>
                <a:spcPct val="0"/>
              </a:spcBef>
            </a:pPr>
            <a:r>
              <a:rPr lang="en-US" sz="20287">
                <a:solidFill>
                  <a:srgbClr val="FFFFFF"/>
                </a:solidFill>
                <a:latin typeface="TT Octosquares Compressed"/>
                <a:ea typeface="TT Octosquares Compressed"/>
                <a:cs typeface="TT Octosquares Compressed"/>
                <a:sym typeface="TT Octosquares Compressed"/>
              </a:rPr>
              <a:t>THANK YOU</a:t>
            </a:r>
          </a:p>
        </p:txBody>
      </p:sp>
      <p:sp>
        <p:nvSpPr>
          <p:cNvPr id="13" name="Freeform 13"/>
          <p:cNvSpPr/>
          <p:nvPr/>
        </p:nvSpPr>
        <p:spPr>
          <a:xfrm>
            <a:off x="2105520"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4" name="Freeform 14"/>
          <p:cNvSpPr/>
          <p:nvPr/>
        </p:nvSpPr>
        <p:spPr>
          <a:xfrm>
            <a:off x="1390081"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Freeform 15"/>
          <p:cNvSpPr/>
          <p:nvPr/>
        </p:nvSpPr>
        <p:spPr>
          <a:xfrm rot="-10800000">
            <a:off x="14226319"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6" name="Freeform 16"/>
          <p:cNvSpPr/>
          <p:nvPr/>
        </p:nvSpPr>
        <p:spPr>
          <a:xfrm rot="-10800000">
            <a:off x="15323726"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7" name="Freeform 17"/>
          <p:cNvSpPr/>
          <p:nvPr/>
        </p:nvSpPr>
        <p:spPr>
          <a:xfrm rot="-10800000">
            <a:off x="16268205"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8" name="Freeform 18"/>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9" name="TextBox 19"/>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
        <p:nvSpPr>
          <p:cNvPr id="20" name="Freeform 20"/>
          <p:cNvSpPr/>
          <p:nvPr/>
        </p:nvSpPr>
        <p:spPr>
          <a:xfrm>
            <a:off x="6341137" y="7712780"/>
            <a:ext cx="715421" cy="785393"/>
          </a:xfrm>
          <a:custGeom>
            <a:avLst/>
            <a:gdLst/>
            <a:ahLst/>
            <a:cxnLst/>
            <a:rect l="l" t="t" r="r" b="b"/>
            <a:pathLst>
              <a:path w="715421" h="785393">
                <a:moveTo>
                  <a:pt x="0" y="0"/>
                </a:moveTo>
                <a:lnTo>
                  <a:pt x="715422" y="0"/>
                </a:lnTo>
                <a:lnTo>
                  <a:pt x="715422" y="785393"/>
                </a:lnTo>
                <a:lnTo>
                  <a:pt x="0" y="78539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1" name="TextBox 21"/>
          <p:cNvSpPr txBox="1"/>
          <p:nvPr/>
        </p:nvSpPr>
        <p:spPr>
          <a:xfrm>
            <a:off x="7489554" y="7796231"/>
            <a:ext cx="4557428" cy="537845"/>
          </a:xfrm>
          <a:prstGeom prst="rect">
            <a:avLst/>
          </a:prstGeom>
        </p:spPr>
        <p:txBody>
          <a:bodyPr lIns="0" tIns="0" rIns="0" bIns="0" rtlCol="0" anchor="t">
            <a:spAutoFit/>
          </a:bodyPr>
          <a:lstStyle/>
          <a:p>
            <a:pPr algn="l">
              <a:lnSpc>
                <a:spcPts val="4479"/>
              </a:lnSpc>
              <a:spcBef>
                <a:spcPct val="0"/>
              </a:spcBef>
            </a:pPr>
            <a:r>
              <a:rPr lang="en-US" sz="3199" u="sng" dirty="0">
                <a:solidFill>
                  <a:schemeClr val="bg1">
                    <a:lumMod val="95000"/>
                  </a:schemeClr>
                </a:solidFill>
                <a:latin typeface="Open Sans"/>
                <a:ea typeface="Open Sans"/>
                <a:cs typeface="Open Sans"/>
                <a:sym typeface="Open Sans"/>
                <a:hlinkClick r:id="rId9" tooltip="http://comm-ai.onrender.com">
                  <a:extLst>
                    <a:ext uri="{A12FA001-AC4F-418D-AE19-62706E023703}">
                      <ahyp:hlinkClr xmlns:ahyp="http://schemas.microsoft.com/office/drawing/2018/hyperlinkcolor" val="tx"/>
                    </a:ext>
                  </a:extLst>
                </a:hlinkClick>
              </a:rPr>
              <a:t>comm-ai.onrender.com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1286140" y="5369868"/>
            <a:ext cx="3310410" cy="4917132"/>
            <a:chOff x="0" y="0"/>
            <a:chExt cx="4275074" cy="6350000"/>
          </a:xfrm>
        </p:grpSpPr>
        <p:sp>
          <p:nvSpPr>
            <p:cNvPr id="8" name="Freeform 8"/>
            <p:cNvSpPr/>
            <p:nvPr/>
          </p:nvSpPr>
          <p:spPr>
            <a:xfrm>
              <a:off x="0" y="0"/>
              <a:ext cx="4275074" cy="6350000"/>
            </a:xfrm>
            <a:custGeom>
              <a:avLst/>
              <a:gdLst/>
              <a:ahLst/>
              <a:cxnLst/>
              <a:rect l="l" t="t" r="r" b="b"/>
              <a:pathLst>
                <a:path w="4275074" h="6350000">
                  <a:moveTo>
                    <a:pt x="4275074" y="0"/>
                  </a:moveTo>
                  <a:lnTo>
                    <a:pt x="2736723" y="6350000"/>
                  </a:lnTo>
                  <a:lnTo>
                    <a:pt x="0" y="6350000"/>
                  </a:lnTo>
                  <a:lnTo>
                    <a:pt x="1520444" y="0"/>
                  </a:lnTo>
                  <a:lnTo>
                    <a:pt x="4275074" y="0"/>
                  </a:lnTo>
                  <a:close/>
                </a:path>
              </a:pathLst>
            </a:custGeom>
            <a:solidFill>
              <a:srgbClr val="12F1FF"/>
            </a:solidFill>
            <a:ln w="12700">
              <a:solidFill>
                <a:srgbClr val="000000"/>
              </a:solidFill>
            </a:ln>
          </p:spPr>
        </p:sp>
      </p:grpSp>
      <p:grpSp>
        <p:nvGrpSpPr>
          <p:cNvPr id="9" name="Group 9"/>
          <p:cNvGrpSpPr/>
          <p:nvPr/>
        </p:nvGrpSpPr>
        <p:grpSpPr>
          <a:xfrm>
            <a:off x="5655741" y="0"/>
            <a:ext cx="3310410" cy="4917132"/>
            <a:chOff x="0" y="0"/>
            <a:chExt cx="4275074" cy="6350000"/>
          </a:xfrm>
        </p:grpSpPr>
        <p:sp>
          <p:nvSpPr>
            <p:cNvPr id="10" name="Freeform 10"/>
            <p:cNvSpPr/>
            <p:nvPr/>
          </p:nvSpPr>
          <p:spPr>
            <a:xfrm>
              <a:off x="0" y="0"/>
              <a:ext cx="4275074" cy="6350000"/>
            </a:xfrm>
            <a:custGeom>
              <a:avLst/>
              <a:gdLst/>
              <a:ahLst/>
              <a:cxnLst/>
              <a:rect l="l" t="t" r="r" b="b"/>
              <a:pathLst>
                <a:path w="4275074" h="6350000">
                  <a:moveTo>
                    <a:pt x="4275074" y="0"/>
                  </a:moveTo>
                  <a:lnTo>
                    <a:pt x="2736723" y="6350000"/>
                  </a:lnTo>
                  <a:lnTo>
                    <a:pt x="0" y="6350000"/>
                  </a:lnTo>
                  <a:lnTo>
                    <a:pt x="1520444" y="0"/>
                  </a:lnTo>
                  <a:lnTo>
                    <a:pt x="4275074" y="0"/>
                  </a:lnTo>
                  <a:close/>
                </a:path>
              </a:pathLst>
            </a:custGeom>
            <a:solidFill>
              <a:srgbClr val="12F1FF"/>
            </a:solidFill>
            <a:ln w="12700">
              <a:solidFill>
                <a:srgbClr val="000000"/>
              </a:solidFill>
            </a:ln>
          </p:spPr>
        </p:sp>
      </p:grpSp>
      <p:grpSp>
        <p:nvGrpSpPr>
          <p:cNvPr id="11" name="Group 11"/>
          <p:cNvGrpSpPr/>
          <p:nvPr/>
        </p:nvGrpSpPr>
        <p:grpSpPr>
          <a:xfrm>
            <a:off x="1681488" y="0"/>
            <a:ext cx="6925620" cy="10287000"/>
            <a:chOff x="0" y="0"/>
            <a:chExt cx="4275074" cy="6350000"/>
          </a:xfrm>
        </p:grpSpPr>
        <p:sp>
          <p:nvSpPr>
            <p:cNvPr id="12" name="Freeform 12"/>
            <p:cNvSpPr/>
            <p:nvPr/>
          </p:nvSpPr>
          <p:spPr>
            <a:xfrm>
              <a:off x="0" y="0"/>
              <a:ext cx="4275074" cy="6350000"/>
            </a:xfrm>
            <a:custGeom>
              <a:avLst/>
              <a:gdLst/>
              <a:ahLst/>
              <a:cxnLst/>
              <a:rect l="l" t="t" r="r" b="b"/>
              <a:pathLst>
                <a:path w="4275074" h="6350000">
                  <a:moveTo>
                    <a:pt x="4275074" y="0"/>
                  </a:moveTo>
                  <a:lnTo>
                    <a:pt x="2736723" y="6350000"/>
                  </a:lnTo>
                  <a:lnTo>
                    <a:pt x="0" y="6350000"/>
                  </a:lnTo>
                  <a:lnTo>
                    <a:pt x="1520444" y="0"/>
                  </a:lnTo>
                  <a:lnTo>
                    <a:pt x="4275074" y="0"/>
                  </a:lnTo>
                  <a:close/>
                </a:path>
              </a:pathLst>
            </a:custGeom>
            <a:blipFill>
              <a:blip r:embed="rId5"/>
              <a:stretch>
                <a:fillRect l="-6609" r="-4791"/>
              </a:stretch>
            </a:blipFill>
          </p:spPr>
        </p:sp>
      </p:grpSp>
      <p:sp>
        <p:nvSpPr>
          <p:cNvPr id="13" name="TextBox 13"/>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4" name="TextBox 14"/>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5" name="TextBox 15"/>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6" name="TextBox 16"/>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7" name="TextBox 17"/>
          <p:cNvSpPr txBox="1"/>
          <p:nvPr/>
        </p:nvSpPr>
        <p:spPr>
          <a:xfrm>
            <a:off x="10549877" y="2632193"/>
            <a:ext cx="4770406" cy="1471759"/>
          </a:xfrm>
          <a:prstGeom prst="rect">
            <a:avLst/>
          </a:prstGeom>
        </p:spPr>
        <p:txBody>
          <a:bodyPr lIns="0" tIns="0" rIns="0" bIns="0" rtlCol="0" anchor="t">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ABOUT US</a:t>
            </a:r>
          </a:p>
        </p:txBody>
      </p:sp>
      <p:sp>
        <p:nvSpPr>
          <p:cNvPr id="18" name="Freeform 18"/>
          <p:cNvSpPr/>
          <p:nvPr/>
        </p:nvSpPr>
        <p:spPr>
          <a:xfrm>
            <a:off x="10549877" y="2247308"/>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9" name="Freeform 19"/>
          <p:cNvSpPr/>
          <p:nvPr/>
        </p:nvSpPr>
        <p:spPr>
          <a:xfrm>
            <a:off x="11014997" y="2247308"/>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0" name="Freeform 20"/>
          <p:cNvSpPr/>
          <p:nvPr/>
        </p:nvSpPr>
        <p:spPr>
          <a:xfrm>
            <a:off x="11480118" y="2247308"/>
            <a:ext cx="355359" cy="556335"/>
          </a:xfrm>
          <a:custGeom>
            <a:avLst/>
            <a:gdLst/>
            <a:ahLst/>
            <a:cxnLst/>
            <a:rect l="l" t="t" r="r" b="b"/>
            <a:pathLst>
              <a:path w="355359" h="556335">
                <a:moveTo>
                  <a:pt x="0" y="0"/>
                </a:moveTo>
                <a:lnTo>
                  <a:pt x="355358" y="0"/>
                </a:lnTo>
                <a:lnTo>
                  <a:pt x="355358"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TextBox 21"/>
          <p:cNvSpPr txBox="1"/>
          <p:nvPr/>
        </p:nvSpPr>
        <p:spPr>
          <a:xfrm>
            <a:off x="8336219" y="4194810"/>
            <a:ext cx="9429803" cy="1868805"/>
          </a:xfrm>
          <a:prstGeom prst="rect">
            <a:avLst/>
          </a:prstGeom>
        </p:spPr>
        <p:txBody>
          <a:bodyPr lIns="0" tIns="0" rIns="0" bIns="0" rtlCol="0" anchor="t">
            <a:spAutoFit/>
          </a:bodyPr>
          <a:lstStyle/>
          <a:p>
            <a:pPr algn="l">
              <a:lnSpc>
                <a:spcPts val="2519"/>
              </a:lnSpc>
              <a:spcBef>
                <a:spcPct val="0"/>
              </a:spcBef>
            </a:pPr>
            <a:r>
              <a:rPr lang="en-US" sz="1799">
                <a:solidFill>
                  <a:srgbClr val="FFFFFF"/>
                </a:solidFill>
                <a:latin typeface="Open Sans"/>
                <a:ea typeface="Open Sans"/>
                <a:cs typeface="Open Sans"/>
                <a:sym typeface="Open Sans"/>
              </a:rPr>
              <a:t>Comm AI is a cutting-edge project designed to analyze and enhance human communication skills by using an AI-driven system. The tool interacts with users through text and speech, evaluating various aspects of their communication such as grammar, clarity, conciseness, sentiment, engagement, and vocabulary usage. The system identifies errors in the user's communication, provides feedback on their overall effectiveness, and assigns one of three skill levels: poor, intermediate, or expert.</a:t>
            </a:r>
          </a:p>
        </p:txBody>
      </p:sp>
      <p:sp>
        <p:nvSpPr>
          <p:cNvPr id="22" name="TextBox 22"/>
          <p:cNvSpPr txBox="1"/>
          <p:nvPr/>
        </p:nvSpPr>
        <p:spPr>
          <a:xfrm>
            <a:off x="8336219" y="6785190"/>
            <a:ext cx="9558656" cy="1868805"/>
          </a:xfrm>
          <a:prstGeom prst="rect">
            <a:avLst/>
          </a:prstGeom>
        </p:spPr>
        <p:txBody>
          <a:bodyPr lIns="0" tIns="0" rIns="0" bIns="0" rtlCol="0" anchor="t">
            <a:spAutoFit/>
          </a:bodyPr>
          <a:lstStyle/>
          <a:p>
            <a:pPr algn="l">
              <a:lnSpc>
                <a:spcPts val="2519"/>
              </a:lnSpc>
              <a:spcBef>
                <a:spcPct val="0"/>
              </a:spcBef>
            </a:pPr>
            <a:r>
              <a:rPr lang="en-US" sz="1799">
                <a:solidFill>
                  <a:srgbClr val="FFFFFF"/>
                </a:solidFill>
                <a:latin typeface="Open Sans"/>
                <a:ea typeface="Open Sans"/>
                <a:cs typeface="Open Sans"/>
                <a:sym typeface="Open Sans"/>
              </a:rPr>
              <a:t>Comm AI recommends personalized videos to help users improve their communication skills based on their assessed level. The project is being developed using Flask as the web framework, Python (3.12.3) for backend operations, and tools like OLLAMA and Language Tool for language analysis. The ultimate goal of Comm AI is to empower users to communicate more effectively by providing them with insightful analysis and practical tools for improvement.</a:t>
            </a:r>
          </a:p>
        </p:txBody>
      </p:sp>
      <p:sp>
        <p:nvSpPr>
          <p:cNvPr id="23" name="Freeform 2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4" name="TextBox 24"/>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7362339" y="2914524"/>
            <a:ext cx="6509860" cy="2228976"/>
            <a:chOff x="0" y="0"/>
            <a:chExt cx="6350000" cy="2174240"/>
          </a:xfrm>
        </p:grpSpPr>
        <p:sp>
          <p:nvSpPr>
            <p:cNvPr id="8" name="Freeform 8"/>
            <p:cNvSpPr/>
            <p:nvPr/>
          </p:nvSpPr>
          <p:spPr>
            <a:xfrm>
              <a:off x="0" y="0"/>
              <a:ext cx="6350000" cy="2174240"/>
            </a:xfrm>
            <a:custGeom>
              <a:avLst/>
              <a:gdLst/>
              <a:ahLst/>
              <a:cxnLst/>
              <a:rect l="l" t="t" r="r" b="b"/>
              <a:pathLst>
                <a:path w="6350000" h="2174240">
                  <a:moveTo>
                    <a:pt x="6350000" y="0"/>
                  </a:moveTo>
                  <a:lnTo>
                    <a:pt x="6350000" y="2174240"/>
                  </a:lnTo>
                  <a:lnTo>
                    <a:pt x="647700" y="2174240"/>
                  </a:lnTo>
                  <a:lnTo>
                    <a:pt x="0" y="0"/>
                  </a:lnTo>
                  <a:close/>
                </a:path>
              </a:pathLst>
            </a:custGeom>
            <a:solidFill>
              <a:srgbClr val="12F1FF"/>
            </a:solidFill>
            <a:ln w="12700">
              <a:solidFill>
                <a:srgbClr val="000000"/>
              </a:solidFill>
            </a:ln>
          </p:spPr>
        </p:sp>
      </p:grpSp>
      <p:grpSp>
        <p:nvGrpSpPr>
          <p:cNvPr id="9" name="Group 9"/>
          <p:cNvGrpSpPr/>
          <p:nvPr/>
        </p:nvGrpSpPr>
        <p:grpSpPr>
          <a:xfrm>
            <a:off x="7189484" y="1028700"/>
            <a:ext cx="11098516" cy="3800132"/>
            <a:chOff x="0" y="0"/>
            <a:chExt cx="6350000" cy="2174240"/>
          </a:xfrm>
        </p:grpSpPr>
        <p:sp>
          <p:nvSpPr>
            <p:cNvPr id="10" name="Freeform 10"/>
            <p:cNvSpPr/>
            <p:nvPr/>
          </p:nvSpPr>
          <p:spPr>
            <a:xfrm>
              <a:off x="0" y="0"/>
              <a:ext cx="6350000" cy="2174240"/>
            </a:xfrm>
            <a:custGeom>
              <a:avLst/>
              <a:gdLst/>
              <a:ahLst/>
              <a:cxnLst/>
              <a:rect l="l" t="t" r="r" b="b"/>
              <a:pathLst>
                <a:path w="6350000" h="2174240">
                  <a:moveTo>
                    <a:pt x="6350000" y="0"/>
                  </a:moveTo>
                  <a:lnTo>
                    <a:pt x="6350000" y="2174240"/>
                  </a:lnTo>
                  <a:lnTo>
                    <a:pt x="647700" y="2174240"/>
                  </a:lnTo>
                  <a:lnTo>
                    <a:pt x="0" y="0"/>
                  </a:lnTo>
                  <a:close/>
                </a:path>
              </a:pathLst>
            </a:custGeom>
            <a:blipFill>
              <a:blip r:embed="rId5"/>
              <a:stretch>
                <a:fillRect t="-42321" b="-52260"/>
              </a:stretch>
            </a:blipFill>
          </p:spPr>
        </p:sp>
      </p:grpSp>
      <p:sp>
        <p:nvSpPr>
          <p:cNvPr id="11" name="TextBox 11"/>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2" name="TextBox 12"/>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3" name="TextBox 13"/>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4" name="TextBox 14"/>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5" name="TextBox 15"/>
          <p:cNvSpPr txBox="1"/>
          <p:nvPr/>
        </p:nvSpPr>
        <p:spPr>
          <a:xfrm>
            <a:off x="1850798" y="3079456"/>
            <a:ext cx="4770406" cy="2289856"/>
          </a:xfrm>
          <a:prstGeom prst="rect">
            <a:avLst/>
          </a:prstGeom>
        </p:spPr>
        <p:txBody>
          <a:bodyPr lIns="0" tIns="0" rIns="0" bIns="0" rtlCol="0" anchor="t">
            <a:spAutoFit/>
          </a:bodyPr>
          <a:lstStyle/>
          <a:p>
            <a:pPr algn="l">
              <a:lnSpc>
                <a:spcPts val="8817"/>
              </a:lnSpc>
            </a:pPr>
            <a:r>
              <a:rPr lang="en-US" sz="8560">
                <a:solidFill>
                  <a:srgbClr val="FFFFFF"/>
                </a:solidFill>
                <a:latin typeface="TT Octosquares Compressed"/>
                <a:ea typeface="TT Octosquares Compressed"/>
                <a:cs typeface="TT Octosquares Compressed"/>
                <a:sym typeface="TT Octosquares Compressed"/>
              </a:rPr>
              <a:t>ABOUT </a:t>
            </a:r>
          </a:p>
          <a:p>
            <a:pPr algn="l">
              <a:lnSpc>
                <a:spcPts val="8817"/>
              </a:lnSpc>
            </a:pPr>
            <a:r>
              <a:rPr lang="en-US" sz="8560">
                <a:solidFill>
                  <a:srgbClr val="FFFFFF"/>
                </a:solidFill>
                <a:latin typeface="TT Octosquares Compressed"/>
                <a:ea typeface="TT Octosquares Compressed"/>
                <a:cs typeface="TT Octosquares Compressed"/>
                <a:sym typeface="TT Octosquares Compressed"/>
              </a:rPr>
              <a:t>COMM AI</a:t>
            </a:r>
          </a:p>
        </p:txBody>
      </p:sp>
      <p:sp>
        <p:nvSpPr>
          <p:cNvPr id="16" name="Freeform 16"/>
          <p:cNvSpPr/>
          <p:nvPr/>
        </p:nvSpPr>
        <p:spPr>
          <a:xfrm>
            <a:off x="1850798" y="2399296"/>
            <a:ext cx="355359" cy="556335"/>
          </a:xfrm>
          <a:custGeom>
            <a:avLst/>
            <a:gdLst/>
            <a:ahLst/>
            <a:cxnLst/>
            <a:rect l="l" t="t" r="r" b="b"/>
            <a:pathLst>
              <a:path w="355359" h="556335">
                <a:moveTo>
                  <a:pt x="0" y="0"/>
                </a:moveTo>
                <a:lnTo>
                  <a:pt x="355358" y="0"/>
                </a:lnTo>
                <a:lnTo>
                  <a:pt x="355358"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7" name="Freeform 17"/>
          <p:cNvSpPr/>
          <p:nvPr/>
        </p:nvSpPr>
        <p:spPr>
          <a:xfrm>
            <a:off x="2315918" y="239929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8" name="Freeform 18"/>
          <p:cNvSpPr/>
          <p:nvPr/>
        </p:nvSpPr>
        <p:spPr>
          <a:xfrm>
            <a:off x="2781038" y="239929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9" name="Group 19"/>
          <p:cNvGrpSpPr/>
          <p:nvPr/>
        </p:nvGrpSpPr>
        <p:grpSpPr>
          <a:xfrm>
            <a:off x="1850798" y="6751024"/>
            <a:ext cx="677751" cy="677751"/>
            <a:chOff x="0" y="0"/>
            <a:chExt cx="812800" cy="812800"/>
          </a:xfrm>
        </p:grpSpPr>
        <p:sp>
          <p:nvSpPr>
            <p:cNvPr id="20" name="Freeform 2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1" name="TextBox 21"/>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2" name="TextBox 22"/>
          <p:cNvSpPr txBox="1"/>
          <p:nvPr/>
        </p:nvSpPr>
        <p:spPr>
          <a:xfrm>
            <a:off x="2781038" y="6854949"/>
            <a:ext cx="2980687" cy="422276"/>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TEXT INTERFACE</a:t>
            </a:r>
          </a:p>
        </p:txBody>
      </p:sp>
      <p:sp>
        <p:nvSpPr>
          <p:cNvPr id="23" name="TextBox 23"/>
          <p:cNvSpPr txBox="1"/>
          <p:nvPr/>
        </p:nvSpPr>
        <p:spPr>
          <a:xfrm>
            <a:off x="1941618" y="6927022"/>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01</a:t>
            </a:r>
          </a:p>
        </p:txBody>
      </p:sp>
      <p:grpSp>
        <p:nvGrpSpPr>
          <p:cNvPr id="24" name="Group 24"/>
          <p:cNvGrpSpPr/>
          <p:nvPr/>
        </p:nvGrpSpPr>
        <p:grpSpPr>
          <a:xfrm>
            <a:off x="7085906" y="6751024"/>
            <a:ext cx="677751" cy="677751"/>
            <a:chOff x="0" y="0"/>
            <a:chExt cx="812800" cy="812800"/>
          </a:xfrm>
        </p:grpSpPr>
        <p:sp>
          <p:nvSpPr>
            <p:cNvPr id="25" name="Freeform 2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6" name="TextBox 2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7" name="TextBox 27"/>
          <p:cNvSpPr txBox="1"/>
          <p:nvPr/>
        </p:nvSpPr>
        <p:spPr>
          <a:xfrm>
            <a:off x="8106556" y="6854950"/>
            <a:ext cx="2976099" cy="42227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SPEECH INTERFACE</a:t>
            </a:r>
          </a:p>
        </p:txBody>
      </p:sp>
      <p:sp>
        <p:nvSpPr>
          <p:cNvPr id="28" name="TextBox 28"/>
          <p:cNvSpPr txBox="1"/>
          <p:nvPr/>
        </p:nvSpPr>
        <p:spPr>
          <a:xfrm>
            <a:off x="7176726" y="6927022"/>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02</a:t>
            </a:r>
          </a:p>
        </p:txBody>
      </p:sp>
      <p:grpSp>
        <p:nvGrpSpPr>
          <p:cNvPr id="29" name="Group 29"/>
          <p:cNvGrpSpPr/>
          <p:nvPr/>
        </p:nvGrpSpPr>
        <p:grpSpPr>
          <a:xfrm>
            <a:off x="12321014" y="6751024"/>
            <a:ext cx="677751" cy="677751"/>
            <a:chOff x="0" y="0"/>
            <a:chExt cx="812800" cy="812800"/>
          </a:xfrm>
        </p:grpSpPr>
        <p:sp>
          <p:nvSpPr>
            <p:cNvPr id="30" name="Freeform 3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31" name="TextBox 31"/>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32" name="TextBox 32"/>
          <p:cNvSpPr txBox="1"/>
          <p:nvPr/>
        </p:nvSpPr>
        <p:spPr>
          <a:xfrm>
            <a:off x="13436914" y="6703399"/>
            <a:ext cx="2905621" cy="86042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CONVERSATION RESULTS</a:t>
            </a:r>
          </a:p>
        </p:txBody>
      </p:sp>
      <p:sp>
        <p:nvSpPr>
          <p:cNvPr id="33" name="TextBox 33"/>
          <p:cNvSpPr txBox="1"/>
          <p:nvPr/>
        </p:nvSpPr>
        <p:spPr>
          <a:xfrm>
            <a:off x="12411834" y="6927022"/>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03</a:t>
            </a:r>
          </a:p>
        </p:txBody>
      </p:sp>
      <p:sp>
        <p:nvSpPr>
          <p:cNvPr id="34" name="Freeform 34"/>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35" name="TextBox 35"/>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711290" y="5414150"/>
            <a:ext cx="5152168" cy="4882375"/>
            <a:chOff x="0" y="0"/>
            <a:chExt cx="6353786" cy="6021070"/>
          </a:xfrm>
        </p:grpSpPr>
        <p:sp>
          <p:nvSpPr>
            <p:cNvPr id="5" name="Freeform 5"/>
            <p:cNvSpPr/>
            <p:nvPr/>
          </p:nvSpPr>
          <p:spPr>
            <a:xfrm>
              <a:off x="0" y="0"/>
              <a:ext cx="6353786" cy="6021070"/>
            </a:xfrm>
            <a:custGeom>
              <a:avLst/>
              <a:gdLst/>
              <a:ahLst/>
              <a:cxnLst/>
              <a:rect l="l" t="t" r="r" b="b"/>
              <a:pathLst>
                <a:path w="6353786" h="6021070">
                  <a:moveTo>
                    <a:pt x="0" y="6021070"/>
                  </a:moveTo>
                  <a:lnTo>
                    <a:pt x="738340" y="0"/>
                  </a:lnTo>
                  <a:lnTo>
                    <a:pt x="6353786" y="0"/>
                  </a:lnTo>
                  <a:lnTo>
                    <a:pt x="5615446" y="6021070"/>
                  </a:lnTo>
                  <a:close/>
                </a:path>
              </a:pathLst>
            </a:custGeom>
            <a:blipFill>
              <a:blip r:embed="rId5"/>
              <a:stretch>
                <a:fillRect l="-38568" r="-3665"/>
              </a:stretch>
            </a:blipFill>
          </p:spPr>
        </p:sp>
      </p:grpSp>
      <p:grpSp>
        <p:nvGrpSpPr>
          <p:cNvPr id="6" name="Group 6"/>
          <p:cNvGrpSpPr/>
          <p:nvPr/>
        </p:nvGrpSpPr>
        <p:grpSpPr>
          <a:xfrm>
            <a:off x="4141514" y="5414150"/>
            <a:ext cx="5152168" cy="4882375"/>
            <a:chOff x="0" y="0"/>
            <a:chExt cx="6353786" cy="6021070"/>
          </a:xfrm>
        </p:grpSpPr>
        <p:sp>
          <p:nvSpPr>
            <p:cNvPr id="7" name="Freeform 7"/>
            <p:cNvSpPr/>
            <p:nvPr/>
          </p:nvSpPr>
          <p:spPr>
            <a:xfrm>
              <a:off x="0" y="0"/>
              <a:ext cx="6353786" cy="6021070"/>
            </a:xfrm>
            <a:custGeom>
              <a:avLst/>
              <a:gdLst/>
              <a:ahLst/>
              <a:cxnLst/>
              <a:rect l="l" t="t" r="r" b="b"/>
              <a:pathLst>
                <a:path w="6353786" h="6021070">
                  <a:moveTo>
                    <a:pt x="0" y="6021070"/>
                  </a:moveTo>
                  <a:lnTo>
                    <a:pt x="738340" y="0"/>
                  </a:lnTo>
                  <a:lnTo>
                    <a:pt x="6353786" y="0"/>
                  </a:lnTo>
                  <a:lnTo>
                    <a:pt x="5615446" y="6021070"/>
                  </a:lnTo>
                  <a:close/>
                </a:path>
              </a:pathLst>
            </a:custGeom>
            <a:blipFill>
              <a:blip r:embed="rId6"/>
              <a:stretch>
                <a:fillRect t="-29193" b="-29193"/>
              </a:stretch>
            </a:blipFill>
          </p:spPr>
        </p:sp>
      </p:grpSp>
      <p:grpSp>
        <p:nvGrpSpPr>
          <p:cNvPr id="8" name="Group 8"/>
          <p:cNvGrpSpPr/>
          <p:nvPr/>
        </p:nvGrpSpPr>
        <p:grpSpPr>
          <a:xfrm rot="-5400000">
            <a:off x="17631481" y="8597471"/>
            <a:ext cx="924223" cy="397435"/>
            <a:chOff x="0" y="0"/>
            <a:chExt cx="1347239" cy="579341"/>
          </a:xfrm>
        </p:grpSpPr>
        <p:sp>
          <p:nvSpPr>
            <p:cNvPr id="9" name="Freeform 9"/>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10" name="TextBox 10"/>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2" name="TextBox 12"/>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3" name="TextBox 13"/>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4" name="TextBox 14"/>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5" name="TextBox 15"/>
          <p:cNvSpPr txBox="1"/>
          <p:nvPr/>
        </p:nvSpPr>
        <p:spPr>
          <a:xfrm>
            <a:off x="2055675" y="2502410"/>
            <a:ext cx="7088325" cy="1471955"/>
          </a:xfrm>
          <a:prstGeom prst="rect">
            <a:avLst/>
          </a:prstGeom>
        </p:spPr>
        <p:txBody>
          <a:bodyPr lIns="0" tIns="0" rIns="0" bIns="0" rtlCol="0" anchor="t">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OUR PROJECT MAKES</a:t>
            </a:r>
          </a:p>
        </p:txBody>
      </p:sp>
      <p:sp>
        <p:nvSpPr>
          <p:cNvPr id="16" name="Freeform 16"/>
          <p:cNvSpPr/>
          <p:nvPr/>
        </p:nvSpPr>
        <p:spPr>
          <a:xfrm>
            <a:off x="2055675" y="2117525"/>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7" name="Freeform 17"/>
          <p:cNvSpPr/>
          <p:nvPr/>
        </p:nvSpPr>
        <p:spPr>
          <a:xfrm>
            <a:off x="2520796" y="2117525"/>
            <a:ext cx="355359" cy="556335"/>
          </a:xfrm>
          <a:custGeom>
            <a:avLst/>
            <a:gdLst/>
            <a:ahLst/>
            <a:cxnLst/>
            <a:rect l="l" t="t" r="r" b="b"/>
            <a:pathLst>
              <a:path w="355359" h="556335">
                <a:moveTo>
                  <a:pt x="0" y="0"/>
                </a:moveTo>
                <a:lnTo>
                  <a:pt x="355358" y="0"/>
                </a:lnTo>
                <a:lnTo>
                  <a:pt x="355358"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8" name="Freeform 18"/>
          <p:cNvSpPr/>
          <p:nvPr/>
        </p:nvSpPr>
        <p:spPr>
          <a:xfrm>
            <a:off x="2985916" y="2117525"/>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9" name="TextBox 19"/>
          <p:cNvSpPr txBox="1"/>
          <p:nvPr/>
        </p:nvSpPr>
        <p:spPr>
          <a:xfrm>
            <a:off x="10329007" y="2861478"/>
            <a:ext cx="7301768" cy="5934711"/>
          </a:xfrm>
          <a:prstGeom prst="rect">
            <a:avLst/>
          </a:prstGeom>
        </p:spPr>
        <p:txBody>
          <a:bodyPr lIns="0" tIns="0" rIns="0" bIns="0" rtlCol="0" anchor="t">
            <a:spAutoFit/>
          </a:bodyPr>
          <a:lstStyle/>
          <a:p>
            <a:pPr marL="561334" lvl="1" indent="-280667" algn="l">
              <a:lnSpc>
                <a:spcPts val="3639"/>
              </a:lnSpc>
              <a:buFont typeface="Arial"/>
              <a:buChar char="•"/>
            </a:pPr>
            <a:r>
              <a:rPr lang="en-US" sz="2599">
                <a:solidFill>
                  <a:srgbClr val="FFFFFF"/>
                </a:solidFill>
                <a:latin typeface="Open Sans"/>
                <a:ea typeface="Open Sans"/>
                <a:cs typeface="Open Sans"/>
                <a:sym typeface="Open Sans"/>
              </a:rPr>
              <a:t>Communication Analysis Tool</a:t>
            </a:r>
          </a:p>
          <a:p>
            <a:pPr algn="l">
              <a:lnSpc>
                <a:spcPts val="3639"/>
              </a:lnSpc>
            </a:pPr>
            <a:endParaRPr lang="en-US" sz="2599">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a:solidFill>
                  <a:srgbClr val="FFFFFF"/>
                </a:solidFill>
                <a:latin typeface="Open Sans"/>
                <a:ea typeface="Open Sans"/>
                <a:cs typeface="Open Sans"/>
                <a:sym typeface="Open Sans"/>
              </a:rPr>
              <a:t>Error Detection and Feedback</a:t>
            </a:r>
          </a:p>
          <a:p>
            <a:pPr algn="l">
              <a:lnSpc>
                <a:spcPts val="3639"/>
              </a:lnSpc>
            </a:pPr>
            <a:endParaRPr lang="en-US" sz="2599">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a:solidFill>
                  <a:srgbClr val="FFFFFF"/>
                </a:solidFill>
                <a:latin typeface="Open Sans"/>
                <a:ea typeface="Open Sans"/>
                <a:cs typeface="Open Sans"/>
                <a:sym typeface="Open Sans"/>
              </a:rPr>
              <a:t>Skill Level Classification</a:t>
            </a:r>
          </a:p>
          <a:p>
            <a:pPr algn="l">
              <a:lnSpc>
                <a:spcPts val="3639"/>
              </a:lnSpc>
            </a:pPr>
            <a:endParaRPr lang="en-US" sz="2599">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a:solidFill>
                  <a:srgbClr val="FFFFFF"/>
                </a:solidFill>
                <a:latin typeface="Open Sans"/>
                <a:ea typeface="Open Sans"/>
                <a:cs typeface="Open Sans"/>
                <a:sym typeface="Open Sans"/>
              </a:rPr>
              <a:t>Personalized Learning Experience</a:t>
            </a:r>
          </a:p>
          <a:p>
            <a:pPr algn="l">
              <a:lnSpc>
                <a:spcPts val="3639"/>
              </a:lnSpc>
            </a:pPr>
            <a:endParaRPr lang="en-US" sz="2599">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a:solidFill>
                  <a:srgbClr val="FFFFFF"/>
                </a:solidFill>
                <a:latin typeface="Open Sans"/>
                <a:ea typeface="Open Sans"/>
                <a:cs typeface="Open Sans"/>
                <a:sym typeface="Open Sans"/>
              </a:rPr>
              <a:t>User-Friendly Interface</a:t>
            </a:r>
          </a:p>
          <a:p>
            <a:pPr algn="l">
              <a:lnSpc>
                <a:spcPts val="3639"/>
              </a:lnSpc>
            </a:pPr>
            <a:endParaRPr lang="en-US" sz="2599">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a:solidFill>
                  <a:srgbClr val="FFFFFF"/>
                </a:solidFill>
                <a:latin typeface="Open Sans"/>
                <a:ea typeface="Open Sans"/>
                <a:cs typeface="Open Sans"/>
                <a:sym typeface="Open Sans"/>
              </a:rPr>
              <a:t>User-Friendly Interface</a:t>
            </a:r>
          </a:p>
          <a:p>
            <a:pPr algn="l">
              <a:lnSpc>
                <a:spcPts val="3639"/>
              </a:lnSpc>
            </a:pPr>
            <a:endParaRPr lang="en-US" sz="2599">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a:solidFill>
                  <a:srgbClr val="FFFFFF"/>
                </a:solidFill>
                <a:latin typeface="Open Sans"/>
                <a:ea typeface="Open Sans"/>
                <a:cs typeface="Open Sans"/>
                <a:sym typeface="Open Sans"/>
              </a:rPr>
              <a:t>Downloadable Results</a:t>
            </a:r>
          </a:p>
        </p:txBody>
      </p:sp>
      <p:sp>
        <p:nvSpPr>
          <p:cNvPr id="20" name="Freeform 20"/>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21" name="TextBox 21"/>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0" y="1028700"/>
            <a:ext cx="3953331" cy="9258300"/>
            <a:chOff x="0" y="0"/>
            <a:chExt cx="2711475" cy="6350000"/>
          </a:xfrm>
        </p:grpSpPr>
        <p:sp>
          <p:nvSpPr>
            <p:cNvPr id="8" name="Freeform 8"/>
            <p:cNvSpPr/>
            <p:nvPr/>
          </p:nvSpPr>
          <p:spPr>
            <a:xfrm>
              <a:off x="0" y="0"/>
              <a:ext cx="2711475" cy="6350000"/>
            </a:xfrm>
            <a:custGeom>
              <a:avLst/>
              <a:gdLst/>
              <a:ahLst/>
              <a:cxnLst/>
              <a:rect l="l" t="t" r="r" b="b"/>
              <a:pathLst>
                <a:path w="2711475" h="6350000">
                  <a:moveTo>
                    <a:pt x="2711475" y="1169060"/>
                  </a:moveTo>
                  <a:cubicBezTo>
                    <a:pt x="2711475" y="3034449"/>
                    <a:pt x="2711475" y="4484599"/>
                    <a:pt x="2711475" y="6350000"/>
                  </a:cubicBezTo>
                  <a:lnTo>
                    <a:pt x="0" y="6350000"/>
                  </a:lnTo>
                  <a:lnTo>
                    <a:pt x="0" y="1533195"/>
                  </a:lnTo>
                  <a:cubicBezTo>
                    <a:pt x="0" y="1022134"/>
                    <a:pt x="0" y="511061"/>
                    <a:pt x="0" y="0"/>
                  </a:cubicBezTo>
                  <a:lnTo>
                    <a:pt x="1146746" y="0"/>
                  </a:lnTo>
                  <a:cubicBezTo>
                    <a:pt x="1668323" y="389687"/>
                    <a:pt x="2189899" y="779374"/>
                    <a:pt x="2711475" y="1169060"/>
                  </a:cubicBezTo>
                  <a:close/>
                </a:path>
              </a:pathLst>
            </a:custGeom>
            <a:blipFill>
              <a:blip r:embed="rId5"/>
              <a:stretch>
                <a:fillRect l="-14744" r="-41284"/>
              </a:stretch>
            </a:blipFill>
          </p:spPr>
        </p:sp>
      </p:grpSp>
      <p:grpSp>
        <p:nvGrpSpPr>
          <p:cNvPr id="9" name="Group 9"/>
          <p:cNvGrpSpPr/>
          <p:nvPr/>
        </p:nvGrpSpPr>
        <p:grpSpPr>
          <a:xfrm>
            <a:off x="6474477" y="6487174"/>
            <a:ext cx="2669523" cy="3799826"/>
            <a:chOff x="0" y="0"/>
            <a:chExt cx="703084" cy="1000777"/>
          </a:xfrm>
        </p:grpSpPr>
        <p:sp>
          <p:nvSpPr>
            <p:cNvPr id="10" name="Freeform 10"/>
            <p:cNvSpPr/>
            <p:nvPr/>
          </p:nvSpPr>
          <p:spPr>
            <a:xfrm>
              <a:off x="0" y="0"/>
              <a:ext cx="703084" cy="1000777"/>
            </a:xfrm>
            <a:custGeom>
              <a:avLst/>
              <a:gdLst/>
              <a:ahLst/>
              <a:cxnLst/>
              <a:rect l="l" t="t" r="r" b="b"/>
              <a:pathLst>
                <a:path w="703084" h="1000777">
                  <a:moveTo>
                    <a:pt x="0" y="0"/>
                  </a:moveTo>
                  <a:lnTo>
                    <a:pt x="703084" y="0"/>
                  </a:lnTo>
                  <a:lnTo>
                    <a:pt x="703084" y="1000777"/>
                  </a:lnTo>
                  <a:lnTo>
                    <a:pt x="0" y="1000777"/>
                  </a:lnTo>
                  <a:close/>
                </a:path>
              </a:pathLst>
            </a:custGeom>
            <a:solidFill>
              <a:srgbClr val="12F1FF"/>
            </a:solidFill>
          </p:spPr>
        </p:sp>
        <p:sp>
          <p:nvSpPr>
            <p:cNvPr id="11" name="TextBox 11"/>
            <p:cNvSpPr txBox="1"/>
            <p:nvPr/>
          </p:nvSpPr>
          <p:spPr>
            <a:xfrm>
              <a:off x="0" y="-38100"/>
              <a:ext cx="703084" cy="1038877"/>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4140213" y="2687348"/>
            <a:ext cx="4668528" cy="7599652"/>
            <a:chOff x="0" y="0"/>
            <a:chExt cx="3202008" cy="5212381"/>
          </a:xfrm>
        </p:grpSpPr>
        <p:sp>
          <p:nvSpPr>
            <p:cNvPr id="13" name="Freeform 13"/>
            <p:cNvSpPr/>
            <p:nvPr/>
          </p:nvSpPr>
          <p:spPr>
            <a:xfrm>
              <a:off x="0" y="0"/>
              <a:ext cx="3202008" cy="5212381"/>
            </a:xfrm>
            <a:custGeom>
              <a:avLst/>
              <a:gdLst/>
              <a:ahLst/>
              <a:cxnLst/>
              <a:rect l="l" t="t" r="r" b="b"/>
              <a:pathLst>
                <a:path w="3202008" h="5212381">
                  <a:moveTo>
                    <a:pt x="3202008" y="959620"/>
                  </a:moveTo>
                  <a:cubicBezTo>
                    <a:pt x="3202008" y="2490820"/>
                    <a:pt x="3202008" y="3681171"/>
                    <a:pt x="3202008" y="5212381"/>
                  </a:cubicBezTo>
                  <a:lnTo>
                    <a:pt x="0" y="5212381"/>
                  </a:lnTo>
                  <a:lnTo>
                    <a:pt x="0" y="1258519"/>
                  </a:lnTo>
                  <a:cubicBezTo>
                    <a:pt x="0" y="839016"/>
                    <a:pt x="0" y="419503"/>
                    <a:pt x="0" y="0"/>
                  </a:cubicBezTo>
                  <a:lnTo>
                    <a:pt x="1354204" y="0"/>
                  </a:lnTo>
                  <a:cubicBezTo>
                    <a:pt x="1970139" y="319873"/>
                    <a:pt x="2586074" y="639747"/>
                    <a:pt x="3202008" y="959620"/>
                  </a:cubicBezTo>
                  <a:close/>
                </a:path>
              </a:pathLst>
            </a:custGeom>
            <a:blipFill>
              <a:blip r:embed="rId6"/>
              <a:stretch>
                <a:fillRect l="-5393" r="-3061"/>
              </a:stretch>
            </a:blipFill>
          </p:spPr>
        </p:sp>
      </p:grpSp>
      <p:sp>
        <p:nvSpPr>
          <p:cNvPr id="14" name="TextBox 14"/>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5" name="TextBox 15"/>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6" name="TextBox 16"/>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7" name="TextBox 17"/>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8" name="TextBox 18"/>
          <p:cNvSpPr txBox="1"/>
          <p:nvPr/>
        </p:nvSpPr>
        <p:spPr>
          <a:xfrm>
            <a:off x="10668341" y="2694503"/>
            <a:ext cx="5630748" cy="1471759"/>
          </a:xfrm>
          <a:prstGeom prst="rect">
            <a:avLst/>
          </a:prstGeom>
        </p:spPr>
        <p:txBody>
          <a:bodyPr lIns="0" tIns="0" rIns="0" bIns="0" rtlCol="0" anchor="t">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OUR VISION</a:t>
            </a:r>
          </a:p>
        </p:txBody>
      </p:sp>
      <p:sp>
        <p:nvSpPr>
          <p:cNvPr id="19" name="Freeform 19"/>
          <p:cNvSpPr/>
          <p:nvPr/>
        </p:nvSpPr>
        <p:spPr>
          <a:xfrm>
            <a:off x="10668341" y="2309619"/>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0" name="Freeform 20"/>
          <p:cNvSpPr/>
          <p:nvPr/>
        </p:nvSpPr>
        <p:spPr>
          <a:xfrm>
            <a:off x="11133462" y="2309619"/>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1" name="Freeform 21"/>
          <p:cNvSpPr/>
          <p:nvPr/>
        </p:nvSpPr>
        <p:spPr>
          <a:xfrm>
            <a:off x="11598582" y="2309619"/>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22" name="Group 22"/>
          <p:cNvGrpSpPr/>
          <p:nvPr/>
        </p:nvGrpSpPr>
        <p:grpSpPr>
          <a:xfrm>
            <a:off x="10668341" y="4876466"/>
            <a:ext cx="677751" cy="677751"/>
            <a:chOff x="0" y="0"/>
            <a:chExt cx="812800" cy="812800"/>
          </a:xfrm>
        </p:grpSpPr>
        <p:sp>
          <p:nvSpPr>
            <p:cNvPr id="23" name="Freeform 2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4" name="TextBox 24"/>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5" name="TextBox 25"/>
          <p:cNvSpPr txBox="1"/>
          <p:nvPr/>
        </p:nvSpPr>
        <p:spPr>
          <a:xfrm>
            <a:off x="11741662" y="4761316"/>
            <a:ext cx="4557428" cy="86042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Comm AI is to become a leading AI-driven tool</a:t>
            </a:r>
          </a:p>
        </p:txBody>
      </p:sp>
      <p:sp>
        <p:nvSpPr>
          <p:cNvPr id="26" name="TextBox 26"/>
          <p:cNvSpPr txBox="1"/>
          <p:nvPr/>
        </p:nvSpPr>
        <p:spPr>
          <a:xfrm>
            <a:off x="10759162" y="5052464"/>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01</a:t>
            </a:r>
          </a:p>
        </p:txBody>
      </p:sp>
      <p:grpSp>
        <p:nvGrpSpPr>
          <p:cNvPr id="27" name="Group 27"/>
          <p:cNvGrpSpPr/>
          <p:nvPr/>
        </p:nvGrpSpPr>
        <p:grpSpPr>
          <a:xfrm>
            <a:off x="10684825" y="7309502"/>
            <a:ext cx="677751" cy="677751"/>
            <a:chOff x="0" y="0"/>
            <a:chExt cx="812800" cy="812800"/>
          </a:xfrm>
        </p:grpSpPr>
        <p:sp>
          <p:nvSpPr>
            <p:cNvPr id="28" name="Freeform 2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30" name="TextBox 30"/>
          <p:cNvSpPr txBox="1"/>
          <p:nvPr/>
        </p:nvSpPr>
        <p:spPr>
          <a:xfrm>
            <a:off x="11741662" y="6756202"/>
            <a:ext cx="4557428" cy="173672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Comm AI a robust and accessible solution for enhancing communication skills globally</a:t>
            </a:r>
          </a:p>
        </p:txBody>
      </p:sp>
      <p:sp>
        <p:nvSpPr>
          <p:cNvPr id="31" name="TextBox 31"/>
          <p:cNvSpPr txBox="1"/>
          <p:nvPr/>
        </p:nvSpPr>
        <p:spPr>
          <a:xfrm>
            <a:off x="10775645" y="7485500"/>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02</a:t>
            </a:r>
          </a:p>
        </p:txBody>
      </p:sp>
      <p:sp>
        <p:nvSpPr>
          <p:cNvPr id="32" name="Freeform 32"/>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33" name="TextBox 33"/>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420735" y="4902831"/>
            <a:ext cx="4700562" cy="4700562"/>
            <a:chOff x="0" y="0"/>
            <a:chExt cx="6350000" cy="6350000"/>
          </a:xfrm>
        </p:grpSpPr>
        <p:sp>
          <p:nvSpPr>
            <p:cNvPr id="5" name="Freeform 5"/>
            <p:cNvSpPr/>
            <p:nvPr/>
          </p:nvSpPr>
          <p:spPr>
            <a:xfrm>
              <a:off x="0" y="0"/>
              <a:ext cx="6350000" cy="6350000"/>
            </a:xfrm>
            <a:custGeom>
              <a:avLst/>
              <a:gdLst/>
              <a:ahLst/>
              <a:cxnLst/>
              <a:rect l="l" t="t" r="r" b="b"/>
              <a:pathLst>
                <a:path w="6350000" h="6350000">
                  <a:moveTo>
                    <a:pt x="6350000" y="0"/>
                  </a:moveTo>
                  <a:lnTo>
                    <a:pt x="6350000" y="6350000"/>
                  </a:lnTo>
                  <a:lnTo>
                    <a:pt x="1224280" y="6350000"/>
                  </a:lnTo>
                  <a:lnTo>
                    <a:pt x="0" y="0"/>
                  </a:lnTo>
                  <a:close/>
                </a:path>
              </a:pathLst>
            </a:custGeom>
            <a:solidFill>
              <a:srgbClr val="12F1FF"/>
            </a:solidFill>
            <a:ln w="12700">
              <a:solidFill>
                <a:srgbClr val="000000"/>
              </a:solidFill>
            </a:ln>
          </p:spPr>
        </p:sp>
      </p:grpSp>
      <p:grpSp>
        <p:nvGrpSpPr>
          <p:cNvPr id="6" name="Group 6"/>
          <p:cNvGrpSpPr/>
          <p:nvPr/>
        </p:nvGrpSpPr>
        <p:grpSpPr>
          <a:xfrm rot="-5400000">
            <a:off x="17631481" y="8597471"/>
            <a:ext cx="924223" cy="397435"/>
            <a:chOff x="0" y="0"/>
            <a:chExt cx="1347239" cy="579341"/>
          </a:xfrm>
        </p:grpSpPr>
        <p:sp>
          <p:nvSpPr>
            <p:cNvPr id="7" name="Freeform 7"/>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8" name="TextBox 8"/>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0" name="TextBox 10"/>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1" name="TextBox 11"/>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2" name="TextBox 12"/>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3" name="TextBox 13"/>
          <p:cNvSpPr txBox="1"/>
          <p:nvPr/>
        </p:nvSpPr>
        <p:spPr>
          <a:xfrm>
            <a:off x="2110424" y="2513191"/>
            <a:ext cx="5630748" cy="1471759"/>
          </a:xfrm>
          <a:prstGeom prst="rect">
            <a:avLst/>
          </a:prstGeom>
        </p:spPr>
        <p:txBody>
          <a:bodyPr lIns="0" tIns="0" rIns="0" bIns="0" rtlCol="0" anchor="t">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OUR MISSION</a:t>
            </a:r>
          </a:p>
        </p:txBody>
      </p:sp>
      <p:sp>
        <p:nvSpPr>
          <p:cNvPr id="14" name="Freeform 14"/>
          <p:cNvSpPr/>
          <p:nvPr/>
        </p:nvSpPr>
        <p:spPr>
          <a:xfrm>
            <a:off x="2110424" y="212830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Freeform 15"/>
          <p:cNvSpPr/>
          <p:nvPr/>
        </p:nvSpPr>
        <p:spPr>
          <a:xfrm>
            <a:off x="2575544" y="212830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6" name="Freeform 16"/>
          <p:cNvSpPr/>
          <p:nvPr/>
        </p:nvSpPr>
        <p:spPr>
          <a:xfrm>
            <a:off x="3040664" y="212830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7" name="Group 17"/>
          <p:cNvGrpSpPr/>
          <p:nvPr/>
        </p:nvGrpSpPr>
        <p:grpSpPr>
          <a:xfrm>
            <a:off x="2110424" y="4639542"/>
            <a:ext cx="677751" cy="677751"/>
            <a:chOff x="0" y="0"/>
            <a:chExt cx="812800" cy="812800"/>
          </a:xfrm>
        </p:grpSpPr>
        <p:sp>
          <p:nvSpPr>
            <p:cNvPr id="18" name="Freeform 1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19" name="TextBox 1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0" name="TextBox 20"/>
          <p:cNvSpPr txBox="1"/>
          <p:nvPr/>
        </p:nvSpPr>
        <p:spPr>
          <a:xfrm>
            <a:off x="3183744" y="4743467"/>
            <a:ext cx="6649020" cy="42227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Hosting, .ai Domain, State-of-the-art AI tool</a:t>
            </a:r>
          </a:p>
        </p:txBody>
      </p:sp>
      <p:sp>
        <p:nvSpPr>
          <p:cNvPr id="21" name="TextBox 21"/>
          <p:cNvSpPr txBox="1"/>
          <p:nvPr/>
        </p:nvSpPr>
        <p:spPr>
          <a:xfrm>
            <a:off x="2201244" y="4815540"/>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01</a:t>
            </a:r>
          </a:p>
        </p:txBody>
      </p:sp>
      <p:grpSp>
        <p:nvGrpSpPr>
          <p:cNvPr id="22" name="Group 22"/>
          <p:cNvGrpSpPr/>
          <p:nvPr/>
        </p:nvGrpSpPr>
        <p:grpSpPr>
          <a:xfrm>
            <a:off x="2110424" y="6060243"/>
            <a:ext cx="677751" cy="677751"/>
            <a:chOff x="0" y="0"/>
            <a:chExt cx="812800" cy="812800"/>
          </a:xfrm>
        </p:grpSpPr>
        <p:sp>
          <p:nvSpPr>
            <p:cNvPr id="23" name="Freeform 2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4" name="TextBox 24"/>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5" name="TextBox 25"/>
          <p:cNvSpPr txBox="1"/>
          <p:nvPr/>
        </p:nvSpPr>
        <p:spPr>
          <a:xfrm>
            <a:off x="3183744" y="6164168"/>
            <a:ext cx="5245590" cy="42227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Open-source &amp; Collaborative</a:t>
            </a:r>
          </a:p>
        </p:txBody>
      </p:sp>
      <p:sp>
        <p:nvSpPr>
          <p:cNvPr id="26" name="TextBox 26"/>
          <p:cNvSpPr txBox="1"/>
          <p:nvPr/>
        </p:nvSpPr>
        <p:spPr>
          <a:xfrm>
            <a:off x="2201244" y="6236240"/>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02</a:t>
            </a:r>
          </a:p>
        </p:txBody>
      </p:sp>
      <p:grpSp>
        <p:nvGrpSpPr>
          <p:cNvPr id="27" name="Group 27"/>
          <p:cNvGrpSpPr/>
          <p:nvPr/>
        </p:nvGrpSpPr>
        <p:grpSpPr>
          <a:xfrm>
            <a:off x="2110424" y="7480943"/>
            <a:ext cx="677751" cy="677751"/>
            <a:chOff x="0" y="0"/>
            <a:chExt cx="812800" cy="812800"/>
          </a:xfrm>
        </p:grpSpPr>
        <p:sp>
          <p:nvSpPr>
            <p:cNvPr id="28" name="Freeform 2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30" name="TextBox 30"/>
          <p:cNvSpPr txBox="1"/>
          <p:nvPr/>
        </p:nvSpPr>
        <p:spPr>
          <a:xfrm>
            <a:off x="3218344" y="7584869"/>
            <a:ext cx="5245590" cy="42227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User-friendly &amp; more Robust</a:t>
            </a:r>
          </a:p>
        </p:txBody>
      </p:sp>
      <p:sp>
        <p:nvSpPr>
          <p:cNvPr id="31" name="TextBox 31"/>
          <p:cNvSpPr txBox="1"/>
          <p:nvPr/>
        </p:nvSpPr>
        <p:spPr>
          <a:xfrm>
            <a:off x="2201244" y="7656941"/>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03</a:t>
            </a:r>
          </a:p>
        </p:txBody>
      </p:sp>
      <p:sp>
        <p:nvSpPr>
          <p:cNvPr id="32" name="Freeform 32"/>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33" name="TextBox 33"/>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grpSp>
        <p:nvGrpSpPr>
          <p:cNvPr id="34" name="Group 34"/>
          <p:cNvGrpSpPr/>
          <p:nvPr/>
        </p:nvGrpSpPr>
        <p:grpSpPr>
          <a:xfrm>
            <a:off x="11384026" y="1651046"/>
            <a:ext cx="6903974" cy="8635954"/>
            <a:chOff x="0" y="0"/>
            <a:chExt cx="8514159" cy="10650081"/>
          </a:xfrm>
        </p:grpSpPr>
        <p:sp>
          <p:nvSpPr>
            <p:cNvPr id="35" name="Freeform 35"/>
            <p:cNvSpPr/>
            <p:nvPr/>
          </p:nvSpPr>
          <p:spPr>
            <a:xfrm>
              <a:off x="0" y="0"/>
              <a:ext cx="8514159" cy="10650081"/>
            </a:xfrm>
            <a:custGeom>
              <a:avLst/>
              <a:gdLst/>
              <a:ahLst/>
              <a:cxnLst/>
              <a:rect l="l" t="t" r="r" b="b"/>
              <a:pathLst>
                <a:path w="8514159" h="10650081">
                  <a:moveTo>
                    <a:pt x="0" y="10650081"/>
                  </a:moveTo>
                  <a:lnTo>
                    <a:pt x="989385" y="0"/>
                  </a:lnTo>
                  <a:lnTo>
                    <a:pt x="8514159" y="0"/>
                  </a:lnTo>
                  <a:lnTo>
                    <a:pt x="7524773" y="10650081"/>
                  </a:lnTo>
                  <a:close/>
                </a:path>
              </a:pathLst>
            </a:custGeom>
            <a:blipFill>
              <a:blip r:embed="rId9"/>
              <a:stretch>
                <a:fillRect l="-43873" r="-43873"/>
              </a:stretch>
            </a:blipFill>
          </p:spPr>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822649" y="2244600"/>
            <a:ext cx="4499380" cy="1471955"/>
          </a:xfrm>
          <a:prstGeom prst="rect">
            <a:avLst/>
          </a:prstGeom>
        </p:spPr>
        <p:txBody>
          <a:bodyPr lIns="0" tIns="0" rIns="0" bIns="0" rtlCol="0" anchor="t">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DEMO...</a:t>
            </a:r>
          </a:p>
        </p:txBody>
      </p:sp>
      <p:sp>
        <p:nvSpPr>
          <p:cNvPr id="8" name="Freeform 8"/>
          <p:cNvSpPr/>
          <p:nvPr/>
        </p:nvSpPr>
        <p:spPr>
          <a:xfrm>
            <a:off x="1822649"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9" name="Freeform 9"/>
          <p:cNvSpPr/>
          <p:nvPr/>
        </p:nvSpPr>
        <p:spPr>
          <a:xfrm>
            <a:off x="2287770"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0" name="Freeform 10"/>
          <p:cNvSpPr/>
          <p:nvPr/>
        </p:nvSpPr>
        <p:spPr>
          <a:xfrm>
            <a:off x="2752890"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1" name="Freeform 11"/>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pic>
        <p:nvPicPr>
          <p:cNvPr id="12" name="Picture 1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rcRect/>
          <a:stretch>
            <a:fillRect/>
          </a:stretch>
        </p:blipFill>
        <p:spPr>
          <a:xfrm>
            <a:off x="5236890" y="1028700"/>
            <a:ext cx="11341634" cy="8229600"/>
          </a:xfrm>
          <a:prstGeom prst="rect">
            <a:avLst/>
          </a:prstGeom>
        </p:spPr>
      </p:pic>
      <p:sp>
        <p:nvSpPr>
          <p:cNvPr id="13" name="TextBox 13"/>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4" name="TextBox 14"/>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5" name="TextBox 15"/>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6" name="TextBox 16"/>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7" name="TextBox 17"/>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1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822649" y="2244600"/>
            <a:ext cx="4499380" cy="1471955"/>
          </a:xfrm>
          <a:prstGeom prst="rect">
            <a:avLst/>
          </a:prstGeom>
        </p:spPr>
        <p:txBody>
          <a:bodyPr lIns="0" tIns="0" rIns="0" bIns="0" rtlCol="0" anchor="t">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DEMO...</a:t>
            </a:r>
          </a:p>
        </p:txBody>
      </p:sp>
      <p:sp>
        <p:nvSpPr>
          <p:cNvPr id="8" name="Freeform 8"/>
          <p:cNvSpPr/>
          <p:nvPr/>
        </p:nvSpPr>
        <p:spPr>
          <a:xfrm>
            <a:off x="1822649"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9" name="Freeform 9"/>
          <p:cNvSpPr/>
          <p:nvPr/>
        </p:nvSpPr>
        <p:spPr>
          <a:xfrm>
            <a:off x="2287770"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0" name="Freeform 10"/>
          <p:cNvSpPr/>
          <p:nvPr/>
        </p:nvSpPr>
        <p:spPr>
          <a:xfrm>
            <a:off x="2752890"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1" name="Freeform 11"/>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pic>
        <p:nvPicPr>
          <p:cNvPr id="12" name="Picture 1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rcRect l="737"/>
          <a:stretch>
            <a:fillRect/>
          </a:stretch>
        </p:blipFill>
        <p:spPr>
          <a:xfrm>
            <a:off x="4564369" y="1484636"/>
            <a:ext cx="12913373" cy="7317728"/>
          </a:xfrm>
          <a:prstGeom prst="rect">
            <a:avLst/>
          </a:prstGeom>
        </p:spPr>
      </p:pic>
      <p:sp>
        <p:nvSpPr>
          <p:cNvPr id="13" name="TextBox 13"/>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4" name="TextBox 14"/>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5" name="TextBox 15"/>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6" name="TextBox 16"/>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7" name="TextBox 17"/>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1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3802717" y="3907524"/>
            <a:ext cx="1877491" cy="1593706"/>
            <a:chOff x="0" y="0"/>
            <a:chExt cx="6353786" cy="5393404"/>
          </a:xfrm>
        </p:grpSpPr>
        <p:sp>
          <p:nvSpPr>
            <p:cNvPr id="8" name="Freeform 8"/>
            <p:cNvSpPr/>
            <p:nvPr/>
          </p:nvSpPr>
          <p:spPr>
            <a:xfrm>
              <a:off x="0" y="0"/>
              <a:ext cx="6353786" cy="5393404"/>
            </a:xfrm>
            <a:custGeom>
              <a:avLst/>
              <a:gdLst/>
              <a:ahLst/>
              <a:cxnLst/>
              <a:rect l="l" t="t" r="r" b="b"/>
              <a:pathLst>
                <a:path w="6353786" h="5393404">
                  <a:moveTo>
                    <a:pt x="0" y="5393404"/>
                  </a:moveTo>
                  <a:lnTo>
                    <a:pt x="738340" y="0"/>
                  </a:lnTo>
                  <a:lnTo>
                    <a:pt x="6353786" y="0"/>
                  </a:lnTo>
                  <a:lnTo>
                    <a:pt x="5615446" y="5393404"/>
                  </a:lnTo>
                  <a:close/>
                </a:path>
              </a:pathLst>
            </a:custGeom>
            <a:solidFill>
              <a:srgbClr val="12F1FF"/>
            </a:solidFill>
            <a:ln w="12700">
              <a:solidFill>
                <a:srgbClr val="000000"/>
              </a:solidFill>
            </a:ln>
          </p:spPr>
        </p:sp>
      </p:grpSp>
      <p:grpSp>
        <p:nvGrpSpPr>
          <p:cNvPr id="9" name="Group 9"/>
          <p:cNvGrpSpPr/>
          <p:nvPr/>
        </p:nvGrpSpPr>
        <p:grpSpPr>
          <a:xfrm>
            <a:off x="3802717" y="4056322"/>
            <a:ext cx="3049503" cy="2889816"/>
            <a:chOff x="0" y="0"/>
            <a:chExt cx="6353786" cy="6021070"/>
          </a:xfrm>
        </p:grpSpPr>
        <p:sp>
          <p:nvSpPr>
            <p:cNvPr id="10" name="Freeform 10"/>
            <p:cNvSpPr/>
            <p:nvPr/>
          </p:nvSpPr>
          <p:spPr>
            <a:xfrm>
              <a:off x="0" y="0"/>
              <a:ext cx="6353786" cy="6021070"/>
            </a:xfrm>
            <a:custGeom>
              <a:avLst/>
              <a:gdLst/>
              <a:ahLst/>
              <a:cxnLst/>
              <a:rect l="l" t="t" r="r" b="b"/>
              <a:pathLst>
                <a:path w="6353786" h="6021070">
                  <a:moveTo>
                    <a:pt x="0" y="6021070"/>
                  </a:moveTo>
                  <a:lnTo>
                    <a:pt x="738340" y="0"/>
                  </a:lnTo>
                  <a:lnTo>
                    <a:pt x="6353786" y="0"/>
                  </a:lnTo>
                  <a:lnTo>
                    <a:pt x="5615446" y="6021070"/>
                  </a:lnTo>
                  <a:close/>
                </a:path>
              </a:pathLst>
            </a:custGeom>
            <a:blipFill>
              <a:blip r:embed="rId5"/>
              <a:stretch>
                <a:fillRect t="-14345" b="-14345"/>
              </a:stretch>
            </a:blipFill>
          </p:spPr>
        </p:sp>
      </p:grpSp>
      <p:sp>
        <p:nvSpPr>
          <p:cNvPr id="11" name="TextBox 11"/>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2" name="TextBox 12"/>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3" name="TextBox 13"/>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4" name="TextBox 14"/>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5" name="TextBox 15"/>
          <p:cNvSpPr txBox="1"/>
          <p:nvPr/>
        </p:nvSpPr>
        <p:spPr>
          <a:xfrm>
            <a:off x="3959708" y="7266134"/>
            <a:ext cx="2735520" cy="488315"/>
          </a:xfrm>
          <a:prstGeom prst="rect">
            <a:avLst/>
          </a:prstGeom>
        </p:spPr>
        <p:txBody>
          <a:bodyPr lIns="0" tIns="0" rIns="0" bIns="0" rtlCol="0" anchor="t">
            <a:spAutoFit/>
          </a:bodyPr>
          <a:lstStyle/>
          <a:p>
            <a:pPr algn="ctr">
              <a:lnSpc>
                <a:spcPts val="1960"/>
              </a:lnSpc>
            </a:pPr>
            <a:r>
              <a:rPr lang="en-US" sz="1400" b="1">
                <a:solidFill>
                  <a:srgbClr val="12F1FF"/>
                </a:solidFill>
                <a:latin typeface="Open Sans Bold"/>
                <a:ea typeface="Open Sans Bold"/>
                <a:cs typeface="Open Sans Bold"/>
                <a:sym typeface="Open Sans Bold"/>
              </a:rPr>
              <a:t>Bari Ankit </a:t>
            </a:r>
          </a:p>
          <a:p>
            <a:pPr algn="ctr">
              <a:lnSpc>
                <a:spcPts val="1960"/>
              </a:lnSpc>
              <a:spcBef>
                <a:spcPct val="0"/>
              </a:spcBef>
            </a:pPr>
            <a:r>
              <a:rPr lang="en-US" sz="1400" b="1">
                <a:solidFill>
                  <a:srgbClr val="12F1FF"/>
                </a:solidFill>
                <a:latin typeface="Open Sans Bold"/>
                <a:ea typeface="Open Sans Bold"/>
                <a:cs typeface="Open Sans Bold"/>
                <a:sym typeface="Open Sans Bold"/>
              </a:rPr>
              <a:t>(OnlyCR7) </a:t>
            </a:r>
          </a:p>
        </p:txBody>
      </p:sp>
      <p:sp>
        <p:nvSpPr>
          <p:cNvPr id="16" name="TextBox 16"/>
          <p:cNvSpPr txBox="1"/>
          <p:nvPr/>
        </p:nvSpPr>
        <p:spPr>
          <a:xfrm>
            <a:off x="7776240" y="7266134"/>
            <a:ext cx="2735520" cy="488315"/>
          </a:xfrm>
          <a:prstGeom prst="rect">
            <a:avLst/>
          </a:prstGeom>
        </p:spPr>
        <p:txBody>
          <a:bodyPr lIns="0" tIns="0" rIns="0" bIns="0" rtlCol="0" anchor="t">
            <a:spAutoFit/>
          </a:bodyPr>
          <a:lstStyle/>
          <a:p>
            <a:pPr algn="ctr">
              <a:lnSpc>
                <a:spcPts val="1960"/>
              </a:lnSpc>
            </a:pPr>
            <a:r>
              <a:rPr lang="en-US" sz="1400" b="1">
                <a:solidFill>
                  <a:srgbClr val="12F1FF"/>
                </a:solidFill>
                <a:latin typeface="Open Sans Bold"/>
                <a:ea typeface="Open Sans Bold"/>
                <a:cs typeface="Open Sans Bold"/>
                <a:sym typeface="Open Sans Bold"/>
              </a:rPr>
              <a:t>Kerkar Yash </a:t>
            </a:r>
          </a:p>
          <a:p>
            <a:pPr algn="ctr">
              <a:lnSpc>
                <a:spcPts val="1960"/>
              </a:lnSpc>
              <a:spcBef>
                <a:spcPct val="0"/>
              </a:spcBef>
            </a:pPr>
            <a:r>
              <a:rPr lang="en-US" sz="1400" b="1">
                <a:solidFill>
                  <a:srgbClr val="12F1FF"/>
                </a:solidFill>
                <a:latin typeface="Open Sans Bold"/>
                <a:ea typeface="Open Sans Bold"/>
                <a:cs typeface="Open Sans Bold"/>
                <a:sym typeface="Open Sans Bold"/>
              </a:rPr>
              <a:t>(YashKerkar0135)</a:t>
            </a:r>
          </a:p>
        </p:txBody>
      </p:sp>
      <p:sp>
        <p:nvSpPr>
          <p:cNvPr id="17" name="TextBox 17"/>
          <p:cNvSpPr txBox="1"/>
          <p:nvPr/>
        </p:nvSpPr>
        <p:spPr>
          <a:xfrm>
            <a:off x="11592771" y="7266134"/>
            <a:ext cx="2735520" cy="488315"/>
          </a:xfrm>
          <a:prstGeom prst="rect">
            <a:avLst/>
          </a:prstGeom>
        </p:spPr>
        <p:txBody>
          <a:bodyPr lIns="0" tIns="0" rIns="0" bIns="0" rtlCol="0" anchor="t">
            <a:spAutoFit/>
          </a:bodyPr>
          <a:lstStyle/>
          <a:p>
            <a:pPr algn="ctr">
              <a:lnSpc>
                <a:spcPts val="1960"/>
              </a:lnSpc>
              <a:spcBef>
                <a:spcPct val="0"/>
              </a:spcBef>
            </a:pPr>
            <a:r>
              <a:rPr lang="en-US" sz="1400" b="1">
                <a:solidFill>
                  <a:srgbClr val="12F1FF"/>
                </a:solidFill>
                <a:latin typeface="Open Sans Bold"/>
                <a:ea typeface="Open Sans Bold"/>
                <a:cs typeface="Open Sans Bold"/>
                <a:sym typeface="Open Sans Bold"/>
              </a:rPr>
              <a:t>Sapatale Komal (Komalsapatale)</a:t>
            </a:r>
          </a:p>
        </p:txBody>
      </p:sp>
      <p:grpSp>
        <p:nvGrpSpPr>
          <p:cNvPr id="18" name="Group 18"/>
          <p:cNvGrpSpPr/>
          <p:nvPr/>
        </p:nvGrpSpPr>
        <p:grpSpPr>
          <a:xfrm>
            <a:off x="7619248" y="3907524"/>
            <a:ext cx="1877491" cy="1593706"/>
            <a:chOff x="0" y="0"/>
            <a:chExt cx="6353786" cy="5393404"/>
          </a:xfrm>
        </p:grpSpPr>
        <p:sp>
          <p:nvSpPr>
            <p:cNvPr id="19" name="Freeform 19"/>
            <p:cNvSpPr/>
            <p:nvPr/>
          </p:nvSpPr>
          <p:spPr>
            <a:xfrm>
              <a:off x="0" y="0"/>
              <a:ext cx="6353786" cy="5393404"/>
            </a:xfrm>
            <a:custGeom>
              <a:avLst/>
              <a:gdLst/>
              <a:ahLst/>
              <a:cxnLst/>
              <a:rect l="l" t="t" r="r" b="b"/>
              <a:pathLst>
                <a:path w="6353786" h="5393404">
                  <a:moveTo>
                    <a:pt x="0" y="5393404"/>
                  </a:moveTo>
                  <a:lnTo>
                    <a:pt x="738340" y="0"/>
                  </a:lnTo>
                  <a:lnTo>
                    <a:pt x="6353786" y="0"/>
                  </a:lnTo>
                  <a:lnTo>
                    <a:pt x="5615446" y="5393404"/>
                  </a:lnTo>
                  <a:close/>
                </a:path>
              </a:pathLst>
            </a:custGeom>
            <a:solidFill>
              <a:srgbClr val="12F1FF"/>
            </a:solidFill>
            <a:ln w="12700">
              <a:solidFill>
                <a:srgbClr val="000000"/>
              </a:solidFill>
            </a:ln>
          </p:spPr>
        </p:sp>
      </p:grpSp>
      <p:grpSp>
        <p:nvGrpSpPr>
          <p:cNvPr id="20" name="Group 20"/>
          <p:cNvGrpSpPr/>
          <p:nvPr/>
        </p:nvGrpSpPr>
        <p:grpSpPr>
          <a:xfrm>
            <a:off x="11435780" y="3907524"/>
            <a:ext cx="1877491" cy="1593706"/>
            <a:chOff x="0" y="0"/>
            <a:chExt cx="6353786" cy="5393404"/>
          </a:xfrm>
        </p:grpSpPr>
        <p:sp>
          <p:nvSpPr>
            <p:cNvPr id="21" name="Freeform 21"/>
            <p:cNvSpPr/>
            <p:nvPr/>
          </p:nvSpPr>
          <p:spPr>
            <a:xfrm>
              <a:off x="0" y="0"/>
              <a:ext cx="6353786" cy="5393404"/>
            </a:xfrm>
            <a:custGeom>
              <a:avLst/>
              <a:gdLst/>
              <a:ahLst/>
              <a:cxnLst/>
              <a:rect l="l" t="t" r="r" b="b"/>
              <a:pathLst>
                <a:path w="6353786" h="5393404">
                  <a:moveTo>
                    <a:pt x="0" y="5393404"/>
                  </a:moveTo>
                  <a:lnTo>
                    <a:pt x="738340" y="0"/>
                  </a:lnTo>
                  <a:lnTo>
                    <a:pt x="6353786" y="0"/>
                  </a:lnTo>
                  <a:lnTo>
                    <a:pt x="5615446" y="5393404"/>
                  </a:lnTo>
                  <a:close/>
                </a:path>
              </a:pathLst>
            </a:custGeom>
            <a:solidFill>
              <a:srgbClr val="12F1FF"/>
            </a:solidFill>
            <a:ln w="12700">
              <a:solidFill>
                <a:srgbClr val="000000"/>
              </a:solidFill>
            </a:ln>
          </p:spPr>
        </p:sp>
      </p:grpSp>
      <p:grpSp>
        <p:nvGrpSpPr>
          <p:cNvPr id="22" name="Group 22"/>
          <p:cNvGrpSpPr/>
          <p:nvPr/>
        </p:nvGrpSpPr>
        <p:grpSpPr>
          <a:xfrm>
            <a:off x="7619248" y="4056322"/>
            <a:ext cx="3049503" cy="2889816"/>
            <a:chOff x="0" y="0"/>
            <a:chExt cx="6353786" cy="6021070"/>
          </a:xfrm>
        </p:grpSpPr>
        <p:sp>
          <p:nvSpPr>
            <p:cNvPr id="23" name="Freeform 23"/>
            <p:cNvSpPr/>
            <p:nvPr/>
          </p:nvSpPr>
          <p:spPr>
            <a:xfrm>
              <a:off x="0" y="0"/>
              <a:ext cx="6353786" cy="6021070"/>
            </a:xfrm>
            <a:custGeom>
              <a:avLst/>
              <a:gdLst/>
              <a:ahLst/>
              <a:cxnLst/>
              <a:rect l="l" t="t" r="r" b="b"/>
              <a:pathLst>
                <a:path w="6353786" h="6021070">
                  <a:moveTo>
                    <a:pt x="0" y="6021070"/>
                  </a:moveTo>
                  <a:lnTo>
                    <a:pt x="738340" y="0"/>
                  </a:lnTo>
                  <a:lnTo>
                    <a:pt x="6353786" y="0"/>
                  </a:lnTo>
                  <a:lnTo>
                    <a:pt x="5615446" y="6021070"/>
                  </a:lnTo>
                  <a:close/>
                </a:path>
              </a:pathLst>
            </a:custGeom>
            <a:blipFill>
              <a:blip r:embed="rId6"/>
              <a:stretch>
                <a:fillRect t="-12542" b="-12542"/>
              </a:stretch>
            </a:blipFill>
          </p:spPr>
        </p:sp>
      </p:grpSp>
      <p:grpSp>
        <p:nvGrpSpPr>
          <p:cNvPr id="24" name="Group 24"/>
          <p:cNvGrpSpPr/>
          <p:nvPr/>
        </p:nvGrpSpPr>
        <p:grpSpPr>
          <a:xfrm>
            <a:off x="11435780" y="4056322"/>
            <a:ext cx="3049503" cy="2889816"/>
            <a:chOff x="0" y="0"/>
            <a:chExt cx="6353786" cy="6021070"/>
          </a:xfrm>
        </p:grpSpPr>
        <p:sp>
          <p:nvSpPr>
            <p:cNvPr id="25" name="Freeform 25"/>
            <p:cNvSpPr/>
            <p:nvPr/>
          </p:nvSpPr>
          <p:spPr>
            <a:xfrm>
              <a:off x="0" y="0"/>
              <a:ext cx="6353786" cy="6021070"/>
            </a:xfrm>
            <a:custGeom>
              <a:avLst/>
              <a:gdLst/>
              <a:ahLst/>
              <a:cxnLst/>
              <a:rect l="l" t="t" r="r" b="b"/>
              <a:pathLst>
                <a:path w="6353786" h="6021070">
                  <a:moveTo>
                    <a:pt x="0" y="6021070"/>
                  </a:moveTo>
                  <a:lnTo>
                    <a:pt x="738340" y="0"/>
                  </a:lnTo>
                  <a:lnTo>
                    <a:pt x="6353786" y="0"/>
                  </a:lnTo>
                  <a:lnTo>
                    <a:pt x="5615446" y="6021070"/>
                  </a:lnTo>
                  <a:close/>
                </a:path>
              </a:pathLst>
            </a:custGeom>
            <a:blipFill>
              <a:blip r:embed="rId7"/>
              <a:stretch>
                <a:fillRect t="-29288" b="-29288"/>
              </a:stretch>
            </a:blipFill>
          </p:spPr>
        </p:sp>
      </p:grpSp>
      <p:sp>
        <p:nvSpPr>
          <p:cNvPr id="26" name="TextBox 26"/>
          <p:cNvSpPr txBox="1"/>
          <p:nvPr/>
        </p:nvSpPr>
        <p:spPr>
          <a:xfrm>
            <a:off x="5131658" y="2014642"/>
            <a:ext cx="8024683" cy="1468477"/>
          </a:xfrm>
          <a:prstGeom prst="rect">
            <a:avLst/>
          </a:prstGeom>
        </p:spPr>
        <p:txBody>
          <a:bodyPr lIns="0" tIns="0" rIns="0" bIns="0" rtlCol="0" anchor="t">
            <a:spAutoFit/>
          </a:bodyPr>
          <a:lstStyle/>
          <a:p>
            <a:pPr algn="ctr">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MEET OUR TEAM</a:t>
            </a:r>
          </a:p>
        </p:txBody>
      </p:sp>
      <p:sp>
        <p:nvSpPr>
          <p:cNvPr id="27" name="Freeform 27"/>
          <p:cNvSpPr/>
          <p:nvPr/>
        </p:nvSpPr>
        <p:spPr>
          <a:xfrm>
            <a:off x="8501200" y="1629757"/>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8" name="Freeform 28"/>
          <p:cNvSpPr/>
          <p:nvPr/>
        </p:nvSpPr>
        <p:spPr>
          <a:xfrm>
            <a:off x="8966321" y="1629757"/>
            <a:ext cx="355359" cy="556335"/>
          </a:xfrm>
          <a:custGeom>
            <a:avLst/>
            <a:gdLst/>
            <a:ahLst/>
            <a:cxnLst/>
            <a:rect l="l" t="t" r="r" b="b"/>
            <a:pathLst>
              <a:path w="355359" h="556335">
                <a:moveTo>
                  <a:pt x="0" y="0"/>
                </a:moveTo>
                <a:lnTo>
                  <a:pt x="355358" y="0"/>
                </a:lnTo>
                <a:lnTo>
                  <a:pt x="355358"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9" name="Freeform 29"/>
          <p:cNvSpPr/>
          <p:nvPr/>
        </p:nvSpPr>
        <p:spPr>
          <a:xfrm>
            <a:off x="9431441" y="1629757"/>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30" name="Freeform 30"/>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31" name="TextBox 31"/>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341</Words>
  <Application>Microsoft Office PowerPoint</Application>
  <PresentationFormat>Custom</PresentationFormat>
  <Paragraphs>98</Paragraphs>
  <Slides>10</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Open Sans</vt:lpstr>
      <vt:lpstr>Open Sans Bold</vt:lpstr>
      <vt:lpstr>TT Octosquares Compressed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Futuristic Technology Presentation</dc:title>
  <cp:lastModifiedBy>BARI ANKIT VINOD</cp:lastModifiedBy>
  <cp:revision>2</cp:revision>
  <dcterms:created xsi:type="dcterms:W3CDTF">2006-08-16T00:00:00Z</dcterms:created>
  <dcterms:modified xsi:type="dcterms:W3CDTF">2024-10-19T13:59:24Z</dcterms:modified>
  <dc:identifier>DAGSa4itblY</dc:identifier>
</cp:coreProperties>
</file>

<file path=docProps/thumbnail.jpeg>
</file>